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2" r:id="rId3"/>
    <p:sldId id="268" r:id="rId4"/>
    <p:sldId id="257" r:id="rId5"/>
    <p:sldId id="271" r:id="rId6"/>
    <p:sldId id="269" r:id="rId7"/>
    <p:sldId id="270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6" r:id="rId18"/>
    <p:sldId id="274" r:id="rId19"/>
    <p:sldId id="275" r:id="rId20"/>
    <p:sldId id="278" r:id="rId21"/>
    <p:sldId id="277" r:id="rId22"/>
    <p:sldId id="279" r:id="rId23"/>
    <p:sldId id="267" r:id="rId24"/>
    <p:sldId id="273" r:id="rId25"/>
    <p:sldId id="280" r:id="rId26"/>
  </p:sldIdLst>
  <p:sldSz cx="9144000" cy="5143500" type="screen16x9"/>
  <p:notesSz cx="6858000" cy="9144000"/>
  <p:embeddedFontLst>
    <p:embeddedFont>
      <p:font typeface="Lucida Calligraphy" panose="03010101010101010101" pitchFamily="66" charset="0"/>
      <p:regular r:id="rId28"/>
    </p:embeddedFont>
    <p:embeddedFont>
      <p:font typeface="Maven Pro" panose="020B0604020202020204" charset="0"/>
      <p:regular r:id="rId29"/>
      <p:bold r:id="rId30"/>
    </p:embeddedFont>
    <p:embeddedFont>
      <p:font typeface="Nunito" panose="020B060402020202020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cb218e68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cb218e68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cb218e68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cb218e68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cb218e68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cb218e68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cb218e68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cb218e68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cb218e68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cb218e68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633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7f51242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7f51242d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0077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7f51242d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7f51242d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cb218e68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cb218e68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cb218e68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cb218e68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cb218e6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cb218e6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cb218e68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cb218e68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4580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On Demographic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New York City Public Schools 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2621975" y="3002125"/>
            <a:ext cx="5956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 b="1">
                <a:solidFill>
                  <a:srgbClr val="333333"/>
                </a:solidFill>
                <a:highlight>
                  <a:srgbClr val="FFFFFF"/>
                </a:highlight>
              </a:rPr>
              <a:t>2015-2016 Demographic Data - Grades K-8 School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1708297" y="598575"/>
            <a:ext cx="7242627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Total Percentage of Females and Males in Asia</a:t>
            </a:r>
            <a:endParaRPr u="sng" dirty="0"/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221000" y="1990050"/>
            <a:ext cx="1667700" cy="26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 this graph represents the percentages of Males and Females in the data. When compared Between Females And Males, The Females Have more percentage than Males in Asia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435" y="1564425"/>
            <a:ext cx="3770925" cy="33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360" y="1831163"/>
            <a:ext cx="3407300" cy="26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1986698" y="648194"/>
            <a:ext cx="69318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Number of Females and Males in Black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p18"/>
          <p:cNvSpPr txBox="1">
            <a:spLocks noGrp="1"/>
          </p:cNvSpPr>
          <p:nvPr>
            <p:ph type="body" idx="1"/>
          </p:nvPr>
        </p:nvSpPr>
        <p:spPr>
          <a:xfrm flipH="1">
            <a:off x="140800" y="2380875"/>
            <a:ext cx="1568700" cy="21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 this chart both Females and Males are equally in Black 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250" y="1905250"/>
            <a:ext cx="3674850" cy="30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 rotWithShape="1">
          <a:blip r:embed="rId4">
            <a:alphaModFix/>
          </a:blip>
          <a:srcRect l="-3316" t="-7446"/>
          <a:stretch/>
        </p:blipFill>
        <p:spPr>
          <a:xfrm>
            <a:off x="4913825" y="1748500"/>
            <a:ext cx="4086125" cy="31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>
            <a:spLocks noGrp="1"/>
          </p:cNvSpPr>
          <p:nvPr>
            <p:ph type="title"/>
          </p:nvPr>
        </p:nvSpPr>
        <p:spPr>
          <a:xfrm>
            <a:off x="1747975" y="598575"/>
            <a:ext cx="71526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Percentage of Females and Males in Hispanic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19"/>
          <p:cNvSpPr txBox="1">
            <a:spLocks noGrp="1"/>
          </p:cNvSpPr>
          <p:nvPr>
            <p:ph type="body" idx="1"/>
          </p:nvPr>
        </p:nvSpPr>
        <p:spPr>
          <a:xfrm flipH="1">
            <a:off x="170775" y="1667625"/>
            <a:ext cx="1506900" cy="23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This graph represents both Females and Males are equally in Hispanic Column.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153" y="1737975"/>
            <a:ext cx="3341130" cy="25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367" y="1737975"/>
            <a:ext cx="3467308" cy="25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xfrm>
            <a:off x="1446028" y="598575"/>
            <a:ext cx="7414472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Percentage of Females and Males in White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20"/>
          <p:cNvSpPr txBox="1">
            <a:spLocks noGrp="1"/>
          </p:cNvSpPr>
          <p:nvPr>
            <p:ph type="body" idx="1"/>
          </p:nvPr>
        </p:nvSpPr>
        <p:spPr>
          <a:xfrm flipH="1">
            <a:off x="90375" y="1939825"/>
            <a:ext cx="1424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This scatter plot represents both Males and Females are around 50% of peoples are White.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800" y="1900938"/>
            <a:ext cx="37338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175" y="1900950"/>
            <a:ext cx="34842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Percentage of Females and Males in Spanish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21"/>
          <p:cNvSpPr txBox="1">
            <a:spLocks noGrp="1"/>
          </p:cNvSpPr>
          <p:nvPr>
            <p:ph type="body" idx="1"/>
          </p:nvPr>
        </p:nvSpPr>
        <p:spPr>
          <a:xfrm flipH="1">
            <a:off x="140725" y="1990050"/>
            <a:ext cx="12858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graph presence when compared the both Female and Male column males have more percent in Spanish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25" y="1860200"/>
            <a:ext cx="36576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850" y="1809950"/>
            <a:ext cx="3582575" cy="26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>
            <a:spLocks noGrp="1"/>
          </p:cNvSpPr>
          <p:nvPr>
            <p:ph type="title"/>
          </p:nvPr>
        </p:nvSpPr>
        <p:spPr>
          <a:xfrm>
            <a:off x="1594884" y="761607"/>
            <a:ext cx="6930802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Percentage of Females and Males in Chinese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22"/>
          <p:cNvSpPr txBox="1">
            <a:spLocks noGrp="1"/>
          </p:cNvSpPr>
          <p:nvPr>
            <p:ph type="body" idx="1"/>
          </p:nvPr>
        </p:nvSpPr>
        <p:spPr>
          <a:xfrm>
            <a:off x="128424" y="2241225"/>
            <a:ext cx="1466459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 this chart also Males have more percentage in Chinese when compared with females.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225" y="1960650"/>
            <a:ext cx="36576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25" y="1960650"/>
            <a:ext cx="34822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>
            <a:spLocks noGrp="1"/>
          </p:cNvSpPr>
          <p:nvPr>
            <p:ph type="title"/>
          </p:nvPr>
        </p:nvSpPr>
        <p:spPr>
          <a:xfrm>
            <a:off x="1840125" y="598575"/>
            <a:ext cx="71007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Percentage of Females and Males in Bengali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23"/>
          <p:cNvSpPr txBox="1">
            <a:spLocks noGrp="1"/>
          </p:cNvSpPr>
          <p:nvPr>
            <p:ph type="body" idx="1"/>
          </p:nvPr>
        </p:nvSpPr>
        <p:spPr>
          <a:xfrm>
            <a:off x="160725" y="1908725"/>
            <a:ext cx="1527000" cy="23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scatter plot represents both Males and Females are around 50-60% of peoples are Bengali.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53" name="Google Shape;3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125" y="1750275"/>
            <a:ext cx="36576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125" y="1750275"/>
            <a:ext cx="33414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6743-9563-4631-8ED7-53E28662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766" y="598575"/>
            <a:ext cx="6953694" cy="797834"/>
          </a:xfrm>
        </p:spPr>
        <p:txBody>
          <a:bodyPr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u="sng" dirty="0"/>
              <a:t>Percentage of Females and Males in Arabic</a:t>
            </a:r>
            <a:br>
              <a:rPr lang="en-US" u="sng" dirty="0"/>
            </a:br>
            <a:br>
              <a:rPr lang="en-US" u="sng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A9CB4-AA20-4F01-B716-C21FB71E2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99235" y="1772862"/>
            <a:ext cx="1566531" cy="2619375"/>
          </a:xfrm>
        </p:spPr>
        <p:txBody>
          <a:bodyPr/>
          <a:lstStyle/>
          <a:p>
            <a:pPr marL="146050" indent="0">
              <a:buNone/>
            </a:pPr>
            <a:r>
              <a:rPr lang="en-IN" dirty="0"/>
              <a:t>In this graph represents the female have 40-50% and males have 50 -60% in Arabic region.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725E43-A808-4CC0-9DBC-2FF984A1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81" y="1772862"/>
            <a:ext cx="3317359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BADB90-5256-43E2-A6F1-AD2C9788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55" y="1772862"/>
            <a:ext cx="3459124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3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7558-5986-4928-B4EA-58D7AA9A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412" y="598575"/>
            <a:ext cx="7350643" cy="918337"/>
          </a:xfrm>
        </p:spPr>
        <p:txBody>
          <a:bodyPr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u="sng" dirty="0"/>
              <a:t>Percentage of Females and Males in Haitian Creole</a:t>
            </a:r>
            <a:br>
              <a:rPr lang="en-US" u="sng" dirty="0"/>
            </a:br>
            <a:br>
              <a:rPr lang="en-US" u="sng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C610B-C819-4D6F-8C8E-EEC3B0DB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248093" y="1990050"/>
            <a:ext cx="1389320" cy="2541600"/>
          </a:xfrm>
        </p:spPr>
        <p:txBody>
          <a:bodyPr/>
          <a:lstStyle/>
          <a:p>
            <a:pPr marL="146050" indent="0">
              <a:buNone/>
            </a:pPr>
            <a:r>
              <a:rPr lang="en-IN" dirty="0"/>
              <a:t>This graph produces less numbers of students in both females and males students in Haitian Creole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A4A681-65D4-4D75-A3AF-6A1071188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87" y="2042327"/>
            <a:ext cx="3260652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5E684EF-C6C2-4CDB-BEF7-E8B9F0F6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20" y="1990050"/>
            <a:ext cx="3260652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247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836E-E48B-4028-9095-74945779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236" y="598575"/>
            <a:ext cx="7244317" cy="734039"/>
          </a:xfrm>
        </p:spPr>
        <p:txBody>
          <a:bodyPr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u="sng" dirty="0"/>
              <a:t>Percentage of Females and Males in French</a:t>
            </a:r>
            <a:br>
              <a:rPr lang="en-US" u="sng" dirty="0"/>
            </a:br>
            <a:br>
              <a:rPr lang="en-US" u="sng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D5536-A733-457D-9298-0C232A64F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85060" y="2239926"/>
            <a:ext cx="1538176" cy="2291724"/>
          </a:xfrm>
        </p:spPr>
        <p:txBody>
          <a:bodyPr/>
          <a:lstStyle/>
          <a:p>
            <a:pPr marL="146050" indent="0">
              <a:buNone/>
            </a:pPr>
            <a:r>
              <a:rPr lang="en-IN" dirty="0"/>
              <a:t>In this chart when compared to the other regions French students are less percentage.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09F836-E300-4EE7-9BD6-D4F97C4D0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21" y="1951162"/>
            <a:ext cx="3317357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84F071D-087A-4101-820A-168517B3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80" y="1912275"/>
            <a:ext cx="3395329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73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0DAC-2396-4C27-897C-ACE1CE68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7030500" cy="650362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sng" dirty="0">
                <a:solidFill>
                  <a:srgbClr val="424242"/>
                </a:solidFill>
                <a:effectLst/>
                <a:latin typeface="Maven Pro" panose="020B0604020202020204" charset="0"/>
              </a:rPr>
              <a:t>The Goal of the Project</a:t>
            </a:r>
            <a:br>
              <a:rPr lang="en-US" sz="3600" b="0" dirty="0">
                <a:effectLst/>
              </a:rPr>
            </a:br>
            <a:br>
              <a:rPr lang="en-US" sz="3600" dirty="0"/>
            </a:b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CEE0A-523F-4EF9-9AD8-432CB725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424" y="1412488"/>
            <a:ext cx="7196876" cy="3119162"/>
          </a:xfrm>
        </p:spPr>
        <p:txBody>
          <a:bodyPr>
            <a:noAutofit/>
          </a:bodyPr>
          <a:lstStyle/>
          <a:p>
            <a:pPr marL="146050" indent="0" rtl="0"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Goal of this project to create a report of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New York City Public Schools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demographic data provides information for:</a:t>
            </a:r>
            <a:endParaRPr lang="en-US" sz="1200" b="0" dirty="0">
              <a:effectLst/>
            </a:endParaRPr>
          </a:p>
          <a:p>
            <a:pPr rtl="0" fontAlgn="base">
              <a:spcBef>
                <a:spcPts val="11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Baseline data for school-based planning and program monitoring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collect data from </a:t>
            </a:r>
            <a:r>
              <a:rPr lang="en-US" sz="1200" b="0" i="0" u="none" strike="noStrike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data.gov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Create a summary statistics of dataset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Summarizes the number and percentage of students enrolled in the various regions  by grade level.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summarize the percentage of Females and Males to enrolled in different regions.</a:t>
            </a:r>
          </a:p>
          <a:p>
            <a:pPr rtl="0" fontAlgn="base">
              <a:spcBef>
                <a:spcPts val="0"/>
              </a:spcBef>
              <a:spcAft>
                <a:spcPts val="1100"/>
              </a:spcAft>
              <a:buFont typeface="Wingdings" panose="05000000000000000000" pitchFamily="2" charset="2"/>
              <a:buChar char="§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identify the test takers from various countries and different categories.</a:t>
            </a:r>
            <a:br>
              <a:rPr lang="en-US" sz="1200" b="0" dirty="0">
                <a:effectLst/>
              </a:rPr>
            </a:br>
            <a:br>
              <a:rPr lang="en-US" sz="1200" b="0" dirty="0">
                <a:effectLst/>
              </a:rPr>
            </a:b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62983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6C7C-FFAE-410D-A6E6-ECF2697B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56" y="598575"/>
            <a:ext cx="7180523" cy="549741"/>
          </a:xfrm>
        </p:spPr>
        <p:txBody>
          <a:bodyPr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u="sng" dirty="0"/>
              <a:t>Percentage of Females and Males in Urdu</a:t>
            </a:r>
            <a:br>
              <a:rPr lang="en-US" u="sng" dirty="0"/>
            </a:br>
            <a:br>
              <a:rPr lang="en-US" u="sng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30C42-C2C4-414A-8D86-FBA38E337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06323" y="2190307"/>
            <a:ext cx="1382233" cy="2268279"/>
          </a:xfrm>
        </p:spPr>
        <p:txBody>
          <a:bodyPr/>
          <a:lstStyle/>
          <a:p>
            <a:pPr marL="146050" indent="0">
              <a:buNone/>
            </a:pPr>
            <a:r>
              <a:rPr lang="en-IN" dirty="0"/>
              <a:t>The Female students have 40 -50% of students and the  male students have 50-60% of Urdu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E8A834-7DB9-4095-8BB0-1C70A0CF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04" y="1949302"/>
            <a:ext cx="3319903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7BB41E6-A763-4549-A5A5-1C7569BDE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82" y="1925550"/>
            <a:ext cx="3376613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1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73B3-9AB5-4E45-8186-A750C9B1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598575"/>
            <a:ext cx="6882810" cy="712774"/>
          </a:xfrm>
        </p:spPr>
        <p:txBody>
          <a:bodyPr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u="sng" dirty="0"/>
              <a:t>Percentage of Females and Males in Korean</a:t>
            </a:r>
            <a:br>
              <a:rPr lang="en-US" u="sng" dirty="0"/>
            </a:br>
            <a:br>
              <a:rPr lang="en-US" u="sng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590B3-19B0-45D2-BD24-33040C4F2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77972" y="1990050"/>
            <a:ext cx="1658678" cy="2541600"/>
          </a:xfrm>
        </p:spPr>
        <p:txBody>
          <a:bodyPr/>
          <a:lstStyle/>
          <a:p>
            <a:pPr marL="146050" indent="0">
              <a:buNone/>
            </a:pPr>
            <a:r>
              <a:rPr lang="en-IN" dirty="0"/>
              <a:t>In Korean students both females and males are equal percentage.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AA8F09-9239-4C57-9D98-89A465E3F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1" y="1912275"/>
            <a:ext cx="3452037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923285C-8AE6-4A95-B2A0-D1A91D88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33" y="1925550"/>
            <a:ext cx="3310269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80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627BA-7168-49B0-8AB2-121F56BD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590" y="598576"/>
            <a:ext cx="7315201" cy="755304"/>
          </a:xfrm>
        </p:spPr>
        <p:txBody>
          <a:bodyPr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u="sng" dirty="0"/>
              <a:t>Percentage of Females and Males in Russian</a:t>
            </a:r>
            <a:br>
              <a:rPr lang="en-US" u="sng" dirty="0"/>
            </a:br>
            <a:br>
              <a:rPr lang="en-US" u="sng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85C56-F7F0-4CC7-AA18-E7CC9DCC6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77970" y="2116252"/>
            <a:ext cx="1417675" cy="2428672"/>
          </a:xfrm>
        </p:spPr>
        <p:txBody>
          <a:bodyPr/>
          <a:lstStyle/>
          <a:p>
            <a:pPr marL="146050" indent="0">
              <a:buNone/>
            </a:pPr>
            <a:r>
              <a:rPr lang="en-IN" dirty="0"/>
              <a:t>In this graph produces Russian region female and males have 40-60% of students.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96F776C-9587-4DC6-B35C-07579704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58" y="1925549"/>
            <a:ext cx="3296093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381C9CD-6C21-4CBD-9821-54003CD4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25" y="1925550"/>
            <a:ext cx="341659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4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>
            <a:spLocks noGrp="1"/>
          </p:cNvSpPr>
          <p:nvPr>
            <p:ph type="title"/>
          </p:nvPr>
        </p:nvSpPr>
        <p:spPr>
          <a:xfrm>
            <a:off x="1935126" y="775785"/>
            <a:ext cx="6399174" cy="634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/>
              <a:t>Percentage of </a:t>
            </a:r>
            <a:r>
              <a:rPr lang="en-IN" sz="2400" u="sng" dirty="0"/>
              <a:t>ELA Test takers</a:t>
            </a:r>
            <a:endParaRPr sz="2400" u="sng" dirty="0"/>
          </a:p>
        </p:txBody>
      </p:sp>
      <p:sp>
        <p:nvSpPr>
          <p:cNvPr id="360" name="Google Shape;360;p24"/>
          <p:cNvSpPr txBox="1">
            <a:spLocks noGrp="1"/>
          </p:cNvSpPr>
          <p:nvPr>
            <p:ph type="body" idx="1"/>
          </p:nvPr>
        </p:nvSpPr>
        <p:spPr>
          <a:xfrm flipH="1">
            <a:off x="120500" y="1968785"/>
            <a:ext cx="1431852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/>
              <a:t>This graph represents the ELA test takers students, The frequency is 674 in this column, there are 642 unique labels have in this column.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F6764-011E-4C9E-A9B0-839EFEAA08AC}"/>
              </a:ext>
            </a:extLst>
          </p:cNvPr>
          <p:cNvPicPr/>
          <p:nvPr/>
        </p:nvPicPr>
        <p:blipFill rotWithShape="1">
          <a:blip r:embed="rId3"/>
          <a:srcRect l="39264" t="12133" r="29183" b="16171"/>
          <a:stretch/>
        </p:blipFill>
        <p:spPr bwMode="auto">
          <a:xfrm>
            <a:off x="1935126" y="1816081"/>
            <a:ext cx="3062176" cy="2635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CDB89-5CB1-42CF-A63A-AD543D4BB45C}"/>
              </a:ext>
            </a:extLst>
          </p:cNvPr>
          <p:cNvPicPr/>
          <p:nvPr/>
        </p:nvPicPr>
        <p:blipFill rotWithShape="1">
          <a:blip r:embed="rId4"/>
          <a:srcRect l="39047" t="10715" r="1943" b="16801"/>
          <a:stretch/>
        </p:blipFill>
        <p:spPr bwMode="auto">
          <a:xfrm>
            <a:off x="5134713" y="1816081"/>
            <a:ext cx="3393440" cy="26223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1A4E-0BD0-4E18-B08E-F32541AA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893" y="793897"/>
            <a:ext cx="6257406" cy="567069"/>
          </a:xfrm>
        </p:spPr>
        <p:txBody>
          <a:bodyPr>
            <a:normAutofit/>
          </a:bodyPr>
          <a:lstStyle/>
          <a:p>
            <a:r>
              <a:rPr lang="en" sz="2400" u="sng" dirty="0"/>
              <a:t>Percentage of </a:t>
            </a:r>
            <a:r>
              <a:rPr lang="en-IN" sz="2400" u="sng" dirty="0"/>
              <a:t>Math Test takers</a:t>
            </a: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3EAFF-AC75-41DC-8CA9-9C5401E14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327" y="1821713"/>
            <a:ext cx="1793358" cy="2594344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This graph represents the Math test takers students, The frequency is 661 in this column, there are 640 unique labels have in this column.</a:t>
            </a:r>
          </a:p>
          <a:p>
            <a:pPr marL="14605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480D3-F2F8-4AE2-8572-5748EAF5B1BA}"/>
              </a:ext>
            </a:extLst>
          </p:cNvPr>
          <p:cNvPicPr/>
          <p:nvPr/>
        </p:nvPicPr>
        <p:blipFill rotWithShape="1">
          <a:blip r:embed="rId2"/>
          <a:srcRect l="39425" t="10243" b="15383"/>
          <a:stretch/>
        </p:blipFill>
        <p:spPr bwMode="auto">
          <a:xfrm>
            <a:off x="1984419" y="1821713"/>
            <a:ext cx="3409950" cy="2594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EEBAF-EC78-44EA-A63C-D904909F84FF}"/>
              </a:ext>
            </a:extLst>
          </p:cNvPr>
          <p:cNvPicPr/>
          <p:nvPr/>
        </p:nvPicPr>
        <p:blipFill rotWithShape="1">
          <a:blip r:embed="rId3"/>
          <a:srcRect l="40187" t="10243" b="15856"/>
          <a:stretch/>
        </p:blipFill>
        <p:spPr bwMode="auto">
          <a:xfrm>
            <a:off x="5553517" y="1821713"/>
            <a:ext cx="3409950" cy="2594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0870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23EC-1A60-453A-A0BD-E4FF20149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158" y="1779182"/>
            <a:ext cx="6080197" cy="1127051"/>
          </a:xfrm>
        </p:spPr>
        <p:txBody>
          <a:bodyPr>
            <a:normAutofit fontScale="90000"/>
          </a:bodyPr>
          <a:lstStyle/>
          <a:p>
            <a:r>
              <a:rPr lang="en-IN" sz="6600" dirty="0">
                <a:latin typeface="Lucida Calligraphy" panose="03010101010101010101" pitchFamily="66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01357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02FD-5543-404B-BCA0-27D2F4561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746" y="687785"/>
            <a:ext cx="6408856" cy="568586"/>
          </a:xfrm>
        </p:spPr>
        <p:txBody>
          <a:bodyPr>
            <a:normAutofit fontScale="90000"/>
          </a:bodyPr>
          <a:lstStyle/>
          <a:p>
            <a:r>
              <a:rPr lang="en-IN" u="sng" dirty="0"/>
              <a:t>Category of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95C0E-0695-4AAA-B5F1-9CAF2B353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56115" y="1997484"/>
            <a:ext cx="1694986" cy="2541600"/>
          </a:xfrm>
        </p:spPr>
        <p:txBody>
          <a:bodyPr>
            <a:normAutofit lnSpcReduction="10000"/>
          </a:bodyPr>
          <a:lstStyle/>
          <a:p>
            <a:pPr marL="146050" indent="0">
              <a:buNone/>
            </a:pPr>
            <a:r>
              <a:rPr lang="en-IN" dirty="0"/>
              <a:t>In this bar graph represents there are 6 categories of students.</a:t>
            </a:r>
          </a:p>
          <a:p>
            <a:pPr marL="146050" indent="0">
              <a:buNone/>
            </a:pPr>
            <a:r>
              <a:rPr lang="fr-FR" b="1" i="0" dirty="0">
                <a:solidFill>
                  <a:srgbClr val="404040"/>
                </a:solidFill>
                <a:effectLst/>
                <a:latin typeface="Istok"/>
              </a:rPr>
              <a:t>Unique Values:</a:t>
            </a:r>
            <a:br>
              <a:rPr lang="fr-FR" dirty="0"/>
            </a:br>
            <a:r>
              <a:rPr lang="fr-FR" b="0" i="0" dirty="0">
                <a:solidFill>
                  <a:srgbClr val="404040"/>
                </a:solidFill>
                <a:effectLst/>
                <a:latin typeface="Istok"/>
              </a:rPr>
              <a:t>0 (1165), </a:t>
            </a:r>
          </a:p>
          <a:p>
            <a:pPr marL="146050" indent="0">
              <a:buNone/>
            </a:pPr>
            <a:r>
              <a:rPr lang="fr-FR" b="0" i="0" dirty="0">
                <a:solidFill>
                  <a:srgbClr val="404040"/>
                </a:solidFill>
                <a:effectLst/>
                <a:latin typeface="Istok"/>
              </a:rPr>
              <a:t>3 (1165), </a:t>
            </a:r>
          </a:p>
          <a:p>
            <a:pPr marL="146050" indent="0">
              <a:buNone/>
            </a:pPr>
            <a:r>
              <a:rPr lang="fr-FR" b="0" i="0" dirty="0">
                <a:solidFill>
                  <a:srgbClr val="404040"/>
                </a:solidFill>
                <a:effectLst/>
                <a:latin typeface="Istok"/>
              </a:rPr>
              <a:t>5 (1163), </a:t>
            </a:r>
          </a:p>
          <a:p>
            <a:pPr marL="146050" indent="0">
              <a:buNone/>
            </a:pPr>
            <a:r>
              <a:rPr lang="fr-FR" b="0" i="0" dirty="0">
                <a:solidFill>
                  <a:srgbClr val="404040"/>
                </a:solidFill>
                <a:effectLst/>
                <a:latin typeface="Istok"/>
              </a:rPr>
              <a:t>4 (1150), </a:t>
            </a:r>
          </a:p>
          <a:p>
            <a:pPr marL="146050" indent="0">
              <a:buNone/>
            </a:pPr>
            <a:r>
              <a:rPr lang="fr-FR" b="0" i="0" dirty="0">
                <a:solidFill>
                  <a:srgbClr val="404040"/>
                </a:solidFill>
                <a:effectLst/>
                <a:latin typeface="Istok"/>
              </a:rPr>
              <a:t>2 (1143),</a:t>
            </a:r>
          </a:p>
          <a:p>
            <a:pPr marL="146050" indent="0">
              <a:buNone/>
            </a:pPr>
            <a:r>
              <a:rPr lang="fr-FR" b="0" i="0" dirty="0">
                <a:solidFill>
                  <a:srgbClr val="404040"/>
                </a:solidFill>
                <a:effectLst/>
                <a:latin typeface="Istok"/>
              </a:rPr>
              <a:t>1 (1138)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C8091-7952-4FBA-9F2B-8D887B752E98}"/>
              </a:ext>
            </a:extLst>
          </p:cNvPr>
          <p:cNvPicPr/>
          <p:nvPr/>
        </p:nvPicPr>
        <p:blipFill rotWithShape="1">
          <a:blip r:embed="rId3"/>
          <a:srcRect l="39371" t="11345" r="29743" b="4353"/>
          <a:stretch/>
        </p:blipFill>
        <p:spPr bwMode="auto">
          <a:xfrm>
            <a:off x="2099679" y="1751718"/>
            <a:ext cx="3114597" cy="2879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BA3B7C-BC26-4FD1-9DCB-A6D23C3E5C52}"/>
              </a:ext>
            </a:extLst>
          </p:cNvPr>
          <p:cNvPicPr/>
          <p:nvPr/>
        </p:nvPicPr>
        <p:blipFill rotWithShape="1">
          <a:blip r:embed="rId4"/>
          <a:srcRect l="39264" t="9140" r="3190" b="12548"/>
          <a:stretch/>
        </p:blipFill>
        <p:spPr bwMode="auto">
          <a:xfrm>
            <a:off x="5462854" y="1751717"/>
            <a:ext cx="3298190" cy="2879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967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2014654" y="598575"/>
            <a:ext cx="674277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Total Enrollment of the Students</a:t>
            </a:r>
            <a:endParaRPr u="sng"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230459" y="1808250"/>
            <a:ext cx="1687551" cy="2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dirty="0"/>
              <a:t>This Chart represents the total enrolment of the student in this column we have 940 unique labels.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N" dirty="0"/>
              <a:t>The highest frequency is  486 in this column.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11854-9B92-4A04-9D27-07A4FD01DDCD}"/>
              </a:ext>
            </a:extLst>
          </p:cNvPr>
          <p:cNvPicPr/>
          <p:nvPr/>
        </p:nvPicPr>
        <p:blipFill rotWithShape="1">
          <a:blip r:embed="rId3"/>
          <a:srcRect l="38910" t="12448" b="19480"/>
          <a:stretch/>
        </p:blipFill>
        <p:spPr bwMode="auto">
          <a:xfrm>
            <a:off x="5455804" y="1699878"/>
            <a:ext cx="3401030" cy="2980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F36E3-2E35-4C68-8EAA-5DAD1F71E6DD}"/>
              </a:ext>
            </a:extLst>
          </p:cNvPr>
          <p:cNvPicPr/>
          <p:nvPr/>
        </p:nvPicPr>
        <p:blipFill rotWithShape="1">
          <a:blip r:embed="rId4"/>
          <a:srcRect l="38821" t="7878" r="30600" b="4038"/>
          <a:stretch/>
        </p:blipFill>
        <p:spPr bwMode="auto">
          <a:xfrm>
            <a:off x="2146656" y="1663106"/>
            <a:ext cx="3137209" cy="2980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CABD-C04D-4317-AE22-E6ADCF0D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272" y="598575"/>
            <a:ext cx="6446027" cy="642927"/>
          </a:xfrm>
        </p:spPr>
        <p:txBody>
          <a:bodyPr/>
          <a:lstStyle/>
          <a:p>
            <a:r>
              <a:rPr lang="en-IN" sz="2400" u="sng" dirty="0"/>
              <a:t>Level</a:t>
            </a:r>
            <a:r>
              <a:rPr lang="en-IN" u="sng" dirty="0"/>
              <a:t> of Grade 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7E087-9128-4507-A733-2EBADAC46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93288" y="1990050"/>
            <a:ext cx="1353014" cy="25416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dirty="0"/>
              <a:t>In this chart represent the feature have most  of the value is zero,</a:t>
            </a:r>
          </a:p>
          <a:p>
            <a:pPr marL="146050" indent="0">
              <a:buNone/>
            </a:pPr>
            <a:r>
              <a:rPr lang="en-IN" dirty="0"/>
              <a:t>There are 3464 is zero and 100’s of outliers detected.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A888F-3CC3-44CA-9189-7A376EB2F06B}"/>
              </a:ext>
            </a:extLst>
          </p:cNvPr>
          <p:cNvPicPr/>
          <p:nvPr/>
        </p:nvPicPr>
        <p:blipFill rotWithShape="1">
          <a:blip r:embed="rId2"/>
          <a:srcRect l="38909" t="13020" r="31748" b="9553"/>
          <a:stretch/>
        </p:blipFill>
        <p:spPr bwMode="auto">
          <a:xfrm>
            <a:off x="1888271" y="1642947"/>
            <a:ext cx="3159514" cy="2765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0D67E-7090-422E-9208-DD52031A8D33}"/>
              </a:ext>
            </a:extLst>
          </p:cNvPr>
          <p:cNvPicPr/>
          <p:nvPr/>
        </p:nvPicPr>
        <p:blipFill rotWithShape="1">
          <a:blip r:embed="rId3"/>
          <a:srcRect l="39353" t="9612" b="10183"/>
          <a:stretch/>
        </p:blipFill>
        <p:spPr bwMode="auto">
          <a:xfrm>
            <a:off x="5245099" y="1642947"/>
            <a:ext cx="3475990" cy="2765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0695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7D31-1E90-4AC9-93AB-9AD8E46D2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716" y="683636"/>
            <a:ext cx="6278672" cy="691509"/>
          </a:xfrm>
        </p:spPr>
        <p:txBody>
          <a:bodyPr>
            <a:normAutofit/>
          </a:bodyPr>
          <a:lstStyle/>
          <a:p>
            <a:r>
              <a:rPr lang="en-IN" sz="2400" u="sng" dirty="0"/>
              <a:t>Level of Grade-k by Female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952C2-8F76-4ED0-8C52-09580988A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85503" y="2105247"/>
            <a:ext cx="1529879" cy="24364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This Scatter Plot represents the level of grade-k by female students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7B788-D660-4B75-B5A2-C2D013235686}"/>
              </a:ext>
            </a:extLst>
          </p:cNvPr>
          <p:cNvPicPr/>
          <p:nvPr/>
        </p:nvPicPr>
        <p:blipFill rotWithShape="1">
          <a:blip r:embed="rId3"/>
          <a:srcRect l="1418" t="32145" r="3213" b="13335"/>
          <a:stretch/>
        </p:blipFill>
        <p:spPr bwMode="auto">
          <a:xfrm>
            <a:off x="2062716" y="1793359"/>
            <a:ext cx="5734493" cy="2748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57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3A70-2975-426F-B82E-2E312331E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58" y="598575"/>
            <a:ext cx="6258241" cy="769481"/>
          </a:xfrm>
        </p:spPr>
        <p:txBody>
          <a:bodyPr/>
          <a:lstStyle/>
          <a:p>
            <a:r>
              <a:rPr lang="en-IN" sz="2400" u="sng" dirty="0"/>
              <a:t>Level</a:t>
            </a:r>
            <a:r>
              <a:rPr lang="en-IN" sz="2800" u="sng" dirty="0"/>
              <a:t> of Grade-k by </a:t>
            </a:r>
            <a:r>
              <a:rPr lang="en-IN" u="sng" dirty="0"/>
              <a:t>M</a:t>
            </a:r>
            <a:r>
              <a:rPr lang="en-IN" sz="2800" u="sng" dirty="0"/>
              <a:t>ale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4E4C9-2F2D-4610-A3ED-DA032BA76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41248" y="1990050"/>
            <a:ext cx="1545784" cy="2541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This Scatter Plot represents the level of grade-k by male students</a:t>
            </a:r>
          </a:p>
          <a:p>
            <a:pPr marL="14605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C7AF0-8B19-46F0-8385-D1343783F607}"/>
              </a:ext>
            </a:extLst>
          </p:cNvPr>
          <p:cNvPicPr/>
          <p:nvPr/>
        </p:nvPicPr>
        <p:blipFill rotWithShape="1">
          <a:blip r:embed="rId2"/>
          <a:srcRect l="1418" t="32460" r="2304" b="12862"/>
          <a:stretch/>
        </p:blipFill>
        <p:spPr bwMode="auto">
          <a:xfrm>
            <a:off x="2076059" y="1753009"/>
            <a:ext cx="5732734" cy="2778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219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697750" y="598575"/>
            <a:ext cx="66366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/>
              <a:t>Percentage of Females</a:t>
            </a:r>
            <a:endParaRPr sz="2400" u="sng"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 flipH="1">
            <a:off x="70250" y="1567150"/>
            <a:ext cx="16275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 graph presence most of the females showing zero..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boxplot represents, so many Outliers in this column.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750" y="1286000"/>
            <a:ext cx="7283274" cy="34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xfrm>
            <a:off x="1496850" y="608625"/>
            <a:ext cx="70784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/>
              <a:t>  </a:t>
            </a:r>
            <a:r>
              <a:rPr lang="en" sz="2400" u="sng" dirty="0"/>
              <a:t>Percentage of Males</a:t>
            </a:r>
            <a:endParaRPr sz="24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dirty="0"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 flipH="1">
            <a:off x="100650" y="1657575"/>
            <a:ext cx="1396200" cy="28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This  graph presence most of the Males showing zero..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boxplot represents, so many Outliers in this column.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01" y="1326050"/>
            <a:ext cx="7322289" cy="33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708</Words>
  <Application>Microsoft Office PowerPoint</Application>
  <PresentationFormat>On-screen Show (16:9)</PresentationFormat>
  <Paragraphs>76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Verdana</vt:lpstr>
      <vt:lpstr>Arial</vt:lpstr>
      <vt:lpstr>Lucida Calligraphy</vt:lpstr>
      <vt:lpstr>Istok</vt:lpstr>
      <vt:lpstr>Nunito</vt:lpstr>
      <vt:lpstr>Wingdings</vt:lpstr>
      <vt:lpstr>Maven Pro</vt:lpstr>
      <vt:lpstr>Momentum</vt:lpstr>
      <vt:lpstr>Report On Demographic Data In New York City Public Schools </vt:lpstr>
      <vt:lpstr>The Goal of the Project  </vt:lpstr>
      <vt:lpstr>Category of Students</vt:lpstr>
      <vt:lpstr>Total Enrollment of the Students</vt:lpstr>
      <vt:lpstr>Level of Grade K</vt:lpstr>
      <vt:lpstr>Level of Grade-k by Female</vt:lpstr>
      <vt:lpstr>Level of Grade-k by Male</vt:lpstr>
      <vt:lpstr>Percentage of Females</vt:lpstr>
      <vt:lpstr>  Percentage of Males </vt:lpstr>
      <vt:lpstr>Total Percentage of Females and Males in Asia</vt:lpstr>
      <vt:lpstr>Number of Females and Males in Black </vt:lpstr>
      <vt:lpstr>Percentage of Females and Males in Hispanic  </vt:lpstr>
      <vt:lpstr>Percentage of Females and Males in White   </vt:lpstr>
      <vt:lpstr>Percentage of Females and Males in Spanish    </vt:lpstr>
      <vt:lpstr>Percentage of Females and Males in Chinese     </vt:lpstr>
      <vt:lpstr>Percentage of Females and Males in Bengali      </vt:lpstr>
      <vt:lpstr>Percentage of Females and Males in Arabic      </vt:lpstr>
      <vt:lpstr>Percentage of Females and Males in Haitian Creole      </vt:lpstr>
      <vt:lpstr>Percentage of Females and Males in French      </vt:lpstr>
      <vt:lpstr>Percentage of Females and Males in Urdu      </vt:lpstr>
      <vt:lpstr>Percentage of Females and Males in Korean      </vt:lpstr>
      <vt:lpstr>Percentage of Females and Males in Russian      </vt:lpstr>
      <vt:lpstr>Percentage of ELA Test takers</vt:lpstr>
      <vt:lpstr>Percentage of Math Test takers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On Demographic Data In New York City Public Schools </dc:title>
  <cp:lastModifiedBy>KARTHICK N</cp:lastModifiedBy>
  <cp:revision>15</cp:revision>
  <dcterms:modified xsi:type="dcterms:W3CDTF">2021-05-26T18:24:13Z</dcterms:modified>
</cp:coreProperties>
</file>